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8"/>
  </p:notesMasterIdLst>
  <p:handoutMasterIdLst>
    <p:handoutMasterId r:id="rId19"/>
  </p:handoutMasterIdLst>
  <p:sldIdLst>
    <p:sldId id="256" r:id="rId5"/>
    <p:sldId id="776" r:id="rId6"/>
    <p:sldId id="711" r:id="rId7"/>
    <p:sldId id="785" r:id="rId8"/>
    <p:sldId id="841" r:id="rId9"/>
    <p:sldId id="842" r:id="rId10"/>
    <p:sldId id="843" r:id="rId11"/>
    <p:sldId id="844" r:id="rId12"/>
    <p:sldId id="845" r:id="rId13"/>
    <p:sldId id="848" r:id="rId14"/>
    <p:sldId id="846" r:id="rId15"/>
    <p:sldId id="847" r:id="rId16"/>
    <p:sldId id="784" r:id="rId17"/>
  </p:sldIdLst>
  <p:sldSz cx="9144000" cy="6858000" type="screen4x3"/>
  <p:notesSz cx="9928225" cy="6797675"/>
  <p:custDataLst>
    <p:tags r:id="rId2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DCFD2"/>
    <a:srgbClr val="B2121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76" autoAdjust="0"/>
    <p:restoredTop sz="94646" autoAdjust="0"/>
  </p:normalViewPr>
  <p:slideViewPr>
    <p:cSldViewPr>
      <p:cViewPr varScale="1">
        <p:scale>
          <a:sx n="79" d="100"/>
          <a:sy n="79" d="100"/>
        </p:scale>
        <p:origin x="1446"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11/07/2018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648714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785021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286138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913265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000574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582199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003039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69862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77388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258825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57389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slide" Target="../slides/slide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14" name="Round Same Side Corner Rectangle 13">
            <a:hlinkClick r:id="rId2" action="ppaction://hlinksldjump"/>
          </p:cNvPr>
          <p:cNvSpPr/>
          <p:nvPr userDrawn="1"/>
        </p:nvSpPr>
        <p:spPr>
          <a:xfrm>
            <a:off x="5220072" y="620688"/>
            <a:ext cx="115212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Assessment</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33019" y="620688"/>
            <a:ext cx="213472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P2.1</a:t>
            </a:r>
            <a:r>
              <a:rPr lang="en-GB" sz="1200" b="1" baseline="0" dirty="0" smtClean="0">
                <a:latin typeface="Arial" panose="020B0604020202020204" pitchFamily="34" charset="0"/>
                <a:cs typeface="Arial" panose="020B0604020202020204" pitchFamily="34" charset="0"/>
              </a:rPr>
              <a:t> – IT System Proposal</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2303748" y="620688"/>
            <a:ext cx="2880319"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M1.1 – Meeting Project Specifications</a:t>
            </a:r>
            <a:endParaRPr lang="en-GB" sz="1200" b="1" dirty="0">
              <a:latin typeface="Arial" panose="020B0604020202020204" pitchFamily="34" charset="0"/>
              <a:cs typeface="Arial" panose="020B0604020202020204" pitchFamily="34" charset="0"/>
            </a:endParaRPr>
          </a:p>
        </p:txBody>
      </p:sp>
      <p:sp>
        <p:nvSpPr>
          <p:cNvPr id="6" name="Title 5"/>
          <p:cNvSpPr>
            <a:spLocks noGrp="1"/>
          </p:cNvSpPr>
          <p:nvPr>
            <p:ph type="title"/>
          </p:nvPr>
        </p:nvSpPr>
        <p:spPr>
          <a:xfrm>
            <a:off x="35496" y="44624"/>
            <a:ext cx="7886110"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56376" y="-2406"/>
            <a:ext cx="1145845" cy="911126"/>
          </a:xfrm>
          <a:prstGeom prst="rect">
            <a:avLst/>
          </a:prstGeom>
        </p:spPr>
      </p:pic>
      <p:sp>
        <p:nvSpPr>
          <p:cNvPr id="15" name="Content Placeholder 1"/>
          <p:cNvSpPr txBox="1">
            <a:spLocks/>
          </p:cNvSpPr>
          <p:nvPr/>
        </p:nvSpPr>
        <p:spPr>
          <a:xfrm>
            <a:off x="133342" y="983578"/>
            <a:ext cx="8840139"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46623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LO2 - Be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Able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Design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IT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Systems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Meet Business Needs</a:t>
            </a:r>
            <a:endPar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554272"/>
          </a:xfrm>
          <a:prstGeom prst="rect">
            <a:avLst/>
          </a:prstGeom>
          <a:noFill/>
        </p:spPr>
        <p:txBody>
          <a:bodyPr wrap="square" rtlCol="0">
            <a:spAutoFit/>
          </a:bodyPr>
          <a:lstStyle/>
          <a:p>
            <a:pPr algn="r"/>
            <a:r>
              <a:rPr lang="en-GB" sz="3000" b="1" dirty="0" smtClean="0"/>
              <a:t>OCR Level 02 – Cambridge Technical</a:t>
            </a:r>
            <a:endParaRPr lang="en-GB" sz="3000" b="1" dirty="0"/>
          </a:p>
          <a:p>
            <a:pPr algn="r"/>
            <a:r>
              <a:rPr lang="en-GB" sz="3100" dirty="0"/>
              <a:t> </a:t>
            </a:r>
            <a:r>
              <a:rPr lang="en-GB" sz="3100" b="1" dirty="0"/>
              <a:t>Unit </a:t>
            </a:r>
            <a:r>
              <a:rPr lang="en-GB" sz="3100" b="1" dirty="0" smtClean="0"/>
              <a:t>13 </a:t>
            </a:r>
            <a:r>
              <a:rPr lang="en-GB" sz="3100" b="1" dirty="0"/>
              <a:t>– </a:t>
            </a:r>
            <a:r>
              <a:rPr lang="en-GB" sz="3100" b="1" dirty="0" smtClean="0"/>
              <a:t>Creating Websites</a:t>
            </a:r>
            <a:endParaRPr lang="en-GB" sz="3100" b="1" dirty="0"/>
          </a:p>
          <a:p>
            <a:pPr algn="r"/>
            <a:r>
              <a:rPr lang="en-GB" sz="3200" b="1" dirty="0" smtClean="0">
                <a:solidFill>
                  <a:schemeClr val="tx1">
                    <a:lumMod val="50000"/>
                    <a:lumOff val="50000"/>
                  </a:schemeClr>
                </a:solidFill>
              </a:rPr>
              <a:t>2016 Specification </a:t>
            </a:r>
            <a:r>
              <a:rPr lang="en-GB" sz="3200" b="1" dirty="0">
                <a:solidFill>
                  <a:schemeClr val="tx1">
                    <a:lumMod val="50000"/>
                    <a:lumOff val="50000"/>
                  </a:schemeClr>
                </a:solidFill>
              </a:rPr>
              <a:t>- T/615/1382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283" y="309942"/>
            <a:ext cx="1665629" cy="1599701"/>
          </a:xfrm>
          <a:prstGeom prst="rect">
            <a:avLst/>
          </a:prstGeom>
        </p:spPr>
      </p:pic>
      <p:pic>
        <p:nvPicPr>
          <p:cNvPr id="3076"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563888" y="2041093"/>
            <a:ext cx="5472609" cy="31798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565" y="1052736"/>
            <a:ext cx="6465667" cy="5967788"/>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00" dirty="0" smtClean="0"/>
              <a:t>For example, the report should be laid out as such but with more detail. Answer each statement:</a:t>
            </a:r>
          </a:p>
          <a:p>
            <a:pPr marL="354013" indent="-354013">
              <a:buClr>
                <a:srgbClr val="7030A0"/>
              </a:buClr>
              <a:buFont typeface="Wingdings 3" panose="05040102010807070707" pitchFamily="18" charset="2"/>
              <a:buChar char=""/>
            </a:pPr>
            <a:r>
              <a:rPr lang="en-US" sz="1600" b="1" dirty="0" smtClean="0"/>
              <a:t>The student registration system </a:t>
            </a:r>
            <a:r>
              <a:rPr lang="en-US" sz="1600" dirty="0" smtClean="0"/>
              <a:t>– </a:t>
            </a:r>
          </a:p>
          <a:p>
            <a:pPr marL="622300" lvl="1" indent="-268288">
              <a:buClr>
                <a:srgbClr val="7030A0"/>
              </a:buClr>
              <a:buFont typeface="Wingdings" panose="05000000000000000000" pitchFamily="2" charset="2"/>
              <a:buChar char="§"/>
            </a:pPr>
            <a:r>
              <a:rPr lang="en-US" sz="1600" b="1" dirty="0" smtClean="0"/>
              <a:t>Purpose</a:t>
            </a:r>
            <a:r>
              <a:rPr lang="en-US" sz="1600" dirty="0" smtClean="0"/>
              <a:t> – State the need for a student registration system, what are the legal requirements, why does tracking students help the school, what are the benefits and possible risks.</a:t>
            </a:r>
          </a:p>
          <a:p>
            <a:pPr marL="622300" lvl="1" indent="-268288">
              <a:buClr>
                <a:srgbClr val="7030A0"/>
              </a:buClr>
              <a:buFont typeface="Wingdings" panose="05000000000000000000" pitchFamily="2" charset="2"/>
              <a:buChar char="§"/>
            </a:pPr>
            <a:r>
              <a:rPr lang="en-US" sz="1600" b="1" dirty="0" smtClean="0"/>
              <a:t>Viability</a:t>
            </a:r>
            <a:r>
              <a:rPr lang="en-US" sz="1600" dirty="0"/>
              <a:t> </a:t>
            </a:r>
            <a:r>
              <a:rPr lang="en-US" sz="1600" dirty="0" smtClean="0"/>
              <a:t>– How difficult would it be to install, what is the timescale, what information is required to make it functional.</a:t>
            </a:r>
          </a:p>
          <a:p>
            <a:pPr marL="622300" lvl="1" indent="-268288">
              <a:buClr>
                <a:srgbClr val="7030A0"/>
              </a:buClr>
              <a:buFont typeface="Wingdings" panose="05000000000000000000" pitchFamily="2" charset="2"/>
              <a:buChar char="§"/>
            </a:pPr>
            <a:r>
              <a:rPr lang="en-US" sz="1600" dirty="0" smtClean="0"/>
              <a:t>Intended users</a:t>
            </a:r>
            <a:r>
              <a:rPr lang="en-US" sz="1600" dirty="0"/>
              <a:t> </a:t>
            </a:r>
            <a:r>
              <a:rPr lang="en-US" sz="1600" dirty="0" smtClean="0"/>
              <a:t>– Who are the users, who inputs the information, who accesses the information, who gets to deal with the information after it has been input.</a:t>
            </a:r>
          </a:p>
          <a:p>
            <a:pPr marL="622300" lvl="1" indent="-268288">
              <a:buClr>
                <a:srgbClr val="7030A0"/>
              </a:buClr>
              <a:buFont typeface="Wingdings" panose="05000000000000000000" pitchFamily="2" charset="2"/>
              <a:buChar char="§"/>
            </a:pPr>
            <a:r>
              <a:rPr lang="en-US" sz="1600" b="1" dirty="0" smtClean="0"/>
              <a:t>Cost</a:t>
            </a:r>
            <a:r>
              <a:rPr lang="en-US" sz="1600" dirty="0"/>
              <a:t> </a:t>
            </a:r>
            <a:r>
              <a:rPr lang="en-US" sz="1600" dirty="0" smtClean="0"/>
              <a:t>– How much is a system likely to cost in terms of program and data and human input. How much is </a:t>
            </a:r>
            <a:r>
              <a:rPr lang="en-US" sz="1600" dirty="0"/>
              <a:t>i</a:t>
            </a:r>
            <a:r>
              <a:rPr lang="en-US" sz="1600" dirty="0" smtClean="0"/>
              <a:t>t likely to cost to run each year.</a:t>
            </a:r>
          </a:p>
          <a:p>
            <a:pPr marL="622300" lvl="1" indent="-268288">
              <a:buClr>
                <a:srgbClr val="7030A0"/>
              </a:buClr>
              <a:buFont typeface="Wingdings" panose="05000000000000000000" pitchFamily="2" charset="2"/>
              <a:buChar char="§"/>
            </a:pPr>
            <a:r>
              <a:rPr lang="en-US" sz="1600" b="1" dirty="0" smtClean="0"/>
              <a:t>Hardware </a:t>
            </a:r>
            <a:r>
              <a:rPr lang="en-US" sz="1600" b="1" dirty="0"/>
              <a:t>and software </a:t>
            </a:r>
            <a:r>
              <a:rPr lang="en-US" sz="1600" b="1" dirty="0" smtClean="0"/>
              <a:t>equipment</a:t>
            </a:r>
            <a:r>
              <a:rPr lang="en-US" sz="1600" b="1" dirty="0"/>
              <a:t> </a:t>
            </a:r>
            <a:r>
              <a:rPr lang="en-US" sz="1600" dirty="0" smtClean="0"/>
              <a:t>– What equipment is likely to be needed, research a version and find the hardware and software required. How much storage will it take for the program and the data.</a:t>
            </a:r>
          </a:p>
          <a:p>
            <a:pPr marL="622300" lvl="1" indent="-268288">
              <a:buClr>
                <a:srgbClr val="7030A0"/>
              </a:buClr>
              <a:buFont typeface="Wingdings" panose="05000000000000000000" pitchFamily="2" charset="2"/>
              <a:buChar char="§"/>
            </a:pPr>
            <a:r>
              <a:rPr lang="en-US" sz="1600" b="1" dirty="0" smtClean="0"/>
              <a:t>Security</a:t>
            </a:r>
            <a:r>
              <a:rPr lang="en-US" sz="1600" dirty="0"/>
              <a:t> </a:t>
            </a:r>
            <a:r>
              <a:rPr lang="en-US" sz="1600" dirty="0" smtClean="0"/>
              <a:t>– How should it be restricted in terms of student, teacher, technician, manager access, when should the information be backed up</a:t>
            </a:r>
          </a:p>
          <a:p>
            <a:pPr marL="622300" lvl="1" indent="-268288">
              <a:buClr>
                <a:srgbClr val="7030A0"/>
              </a:buClr>
              <a:buFont typeface="Wingdings" panose="05000000000000000000" pitchFamily="2" charset="2"/>
              <a:buChar char="§"/>
            </a:pPr>
            <a:r>
              <a:rPr lang="en-US" sz="1600" b="1" dirty="0" smtClean="0"/>
              <a:t>Recovery</a:t>
            </a:r>
            <a:r>
              <a:rPr lang="en-US" sz="1600" dirty="0"/>
              <a:t> </a:t>
            </a:r>
            <a:r>
              <a:rPr lang="en-US" sz="1600" dirty="0" smtClean="0"/>
              <a:t>– What management and recovery level should be integrated if the system crashes.</a:t>
            </a:r>
            <a:endParaRPr lang="en-US" sz="1600" dirty="0"/>
          </a:p>
        </p:txBody>
      </p:sp>
      <p:pic>
        <p:nvPicPr>
          <p:cNvPr id="2050" name="Picture 2" descr="Image result for student registration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60232" y="1052736"/>
            <a:ext cx="2232248" cy="16677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ims grade track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200" r="50423" b="12673"/>
          <a:stretch/>
        </p:blipFill>
        <p:spPr bwMode="auto">
          <a:xfrm>
            <a:off x="6660232" y="2840974"/>
            <a:ext cx="2232248" cy="15961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chool management order track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4557585"/>
            <a:ext cx="2232248" cy="148668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0"/>
            <a:ext cx="7704856" cy="548680"/>
          </a:xfrm>
        </p:spPr>
        <p:txBody>
          <a:bodyPr>
            <a:noAutofit/>
          </a:bodyPr>
          <a:lstStyle/>
          <a:p>
            <a:r>
              <a:rPr lang="en-GB" sz="4800" dirty="0" smtClean="0"/>
              <a:t>P2.1 – IT System Proposal</a:t>
            </a:r>
            <a:endParaRPr lang="en-GB" b="1" dirty="0" smtClean="0"/>
          </a:p>
        </p:txBody>
      </p:sp>
    </p:spTree>
    <p:extLst>
      <p:ext uri="{BB962C8B-B14F-4D97-AF65-F5344CB8AC3E}">
        <p14:creationId xmlns:p14="http://schemas.microsoft.com/office/powerpoint/2010/main" val="380419340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565" y="1052736"/>
            <a:ext cx="6465667" cy="5521512"/>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80" dirty="0" smtClean="0"/>
              <a:t>Progress </a:t>
            </a:r>
            <a:r>
              <a:rPr lang="en-US" sz="1680" dirty="0"/>
              <a:t>Academy has stated the priority requirements that their IT system must have. These include:</a:t>
            </a:r>
          </a:p>
          <a:p>
            <a:pPr marL="622300" lvl="1" indent="-268288">
              <a:buClr>
                <a:srgbClr val="7030A0"/>
              </a:buClr>
              <a:buFont typeface="Wingdings" panose="05000000000000000000" pitchFamily="2" charset="2"/>
              <a:buChar char="§"/>
            </a:pPr>
            <a:r>
              <a:rPr lang="en-US" sz="1680" dirty="0"/>
              <a:t>printing documentation and scanning documents or images;</a:t>
            </a:r>
          </a:p>
          <a:p>
            <a:pPr marL="622300" lvl="1" indent="-268288">
              <a:buClr>
                <a:srgbClr val="7030A0"/>
              </a:buClr>
              <a:buFont typeface="Wingdings" panose="05000000000000000000" pitchFamily="2" charset="2"/>
              <a:buChar char="§"/>
            </a:pPr>
            <a:r>
              <a:rPr lang="en-US" sz="1680" dirty="0"/>
              <a:t>storing up to 500GB of information and images;</a:t>
            </a:r>
          </a:p>
          <a:p>
            <a:pPr marL="622300" lvl="1" indent="-268288">
              <a:buClr>
                <a:srgbClr val="7030A0"/>
              </a:buClr>
              <a:buFont typeface="Wingdings" panose="05000000000000000000" pitchFamily="2" charset="2"/>
              <a:buChar char="§"/>
            </a:pPr>
            <a:r>
              <a:rPr lang="en-US" sz="1680" dirty="0"/>
              <a:t>transferring data to hand held devices, e.g. tablets or laptops;</a:t>
            </a:r>
          </a:p>
          <a:p>
            <a:pPr marL="622300" lvl="1" indent="-268288">
              <a:buClr>
                <a:srgbClr val="7030A0"/>
              </a:buClr>
              <a:buFont typeface="Wingdings" panose="05000000000000000000" pitchFamily="2" charset="2"/>
              <a:buChar char="§"/>
            </a:pPr>
            <a:r>
              <a:rPr lang="en-US" sz="1680" dirty="0"/>
              <a:t>specialist display devices where appropriate;</a:t>
            </a:r>
          </a:p>
          <a:p>
            <a:pPr marL="622300" lvl="1" indent="-268288">
              <a:buClr>
                <a:srgbClr val="7030A0"/>
              </a:buClr>
              <a:buFont typeface="Wingdings" panose="05000000000000000000" pitchFamily="2" charset="2"/>
              <a:buChar char="§"/>
            </a:pPr>
            <a:r>
              <a:rPr lang="en-US" sz="1680" dirty="0"/>
              <a:t>hosting video conferencing;</a:t>
            </a:r>
          </a:p>
          <a:p>
            <a:pPr marL="622300" lvl="1" indent="-268288">
              <a:buClr>
                <a:srgbClr val="7030A0"/>
              </a:buClr>
              <a:buFont typeface="Wingdings" panose="05000000000000000000" pitchFamily="2" charset="2"/>
              <a:buChar char="§"/>
            </a:pPr>
            <a:r>
              <a:rPr lang="en-US" sz="1680" dirty="0"/>
              <a:t>a simple and easy to use graphical user interface;</a:t>
            </a:r>
          </a:p>
          <a:p>
            <a:pPr marL="622300" lvl="1" indent="-268288">
              <a:buClr>
                <a:srgbClr val="7030A0"/>
              </a:buClr>
              <a:buFont typeface="Wingdings" panose="05000000000000000000" pitchFamily="2" charset="2"/>
              <a:buChar char="§"/>
            </a:pPr>
            <a:r>
              <a:rPr lang="en-US" sz="1680" dirty="0"/>
              <a:t>networking functionality to enable files transfer and sharing;</a:t>
            </a:r>
          </a:p>
          <a:p>
            <a:pPr marL="622300" lvl="1" indent="-268288">
              <a:buClr>
                <a:srgbClr val="7030A0"/>
              </a:buClr>
              <a:buFont typeface="Wingdings" panose="05000000000000000000" pitchFamily="2" charset="2"/>
              <a:buChar char="§"/>
            </a:pPr>
            <a:r>
              <a:rPr lang="en-US" sz="1680" dirty="0"/>
              <a:t>a range of suitable software applications appropriate for teaching staff and students;</a:t>
            </a:r>
          </a:p>
          <a:p>
            <a:pPr marL="622300" lvl="1" indent="-268288">
              <a:buClr>
                <a:srgbClr val="7030A0"/>
              </a:buClr>
              <a:buFont typeface="Wingdings" panose="05000000000000000000" pitchFamily="2" charset="2"/>
              <a:buChar char="§"/>
            </a:pPr>
            <a:r>
              <a:rPr lang="en-US" sz="1680" dirty="0"/>
              <a:t>internet access including appropriate security measures;</a:t>
            </a:r>
          </a:p>
          <a:p>
            <a:pPr marL="622300" lvl="1" indent="-268288">
              <a:buClr>
                <a:srgbClr val="7030A0"/>
              </a:buClr>
              <a:buFont typeface="Wingdings" panose="05000000000000000000" pitchFamily="2" charset="2"/>
              <a:buChar char="§"/>
            </a:pPr>
            <a:r>
              <a:rPr lang="en-US" sz="1680" dirty="0"/>
              <a:t>authorised user only access;</a:t>
            </a:r>
          </a:p>
          <a:p>
            <a:pPr marL="622300" lvl="1" indent="-268288">
              <a:buClr>
                <a:srgbClr val="7030A0"/>
              </a:buClr>
              <a:buFont typeface="Wingdings" panose="05000000000000000000" pitchFamily="2" charset="2"/>
              <a:buChar char="§"/>
            </a:pPr>
            <a:r>
              <a:rPr lang="en-US" sz="1680" dirty="0"/>
              <a:t>appropriate backup and recovery systems</a:t>
            </a:r>
            <a:r>
              <a:rPr lang="en-US" sz="1680" dirty="0" smtClean="0"/>
              <a:t>.</a:t>
            </a:r>
          </a:p>
          <a:p>
            <a:pPr>
              <a:buClr>
                <a:srgbClr val="7030A0"/>
              </a:buClr>
              <a:buSzPct val="68000"/>
            </a:pPr>
            <a:r>
              <a:rPr lang="en-US" sz="1680" b="1" dirty="0" smtClean="0">
                <a:solidFill>
                  <a:srgbClr val="FF0000"/>
                </a:solidFill>
              </a:rPr>
              <a:t>M1.1 – Task 02 </a:t>
            </a:r>
            <a:r>
              <a:rPr lang="en-US" sz="1680" dirty="0" smtClean="0">
                <a:solidFill>
                  <a:srgbClr val="FF0000"/>
                </a:solidFill>
              </a:rPr>
              <a:t>– In your proposal, describe how the priority requirements might be met by integrating each of the three systems.</a:t>
            </a:r>
          </a:p>
          <a:p>
            <a:pPr marL="285750" indent="-285750">
              <a:buClr>
                <a:srgbClr val="7030A0"/>
              </a:buClr>
              <a:buSzPct val="68000"/>
              <a:buFont typeface="Arial" panose="020B0604020202020204" pitchFamily="34" charset="0"/>
              <a:buChar char="►"/>
            </a:pPr>
            <a:r>
              <a:rPr lang="en-US" sz="1680" dirty="0" smtClean="0"/>
              <a:t>For this task, you do not have to specify each requirement, some will be met by student tracking, some by inventory tracking. Decide which should be met and how.</a:t>
            </a:r>
            <a:endParaRPr lang="en-US" sz="1680" dirty="0"/>
          </a:p>
        </p:txBody>
      </p:sp>
      <p:pic>
        <p:nvPicPr>
          <p:cNvPr id="2050" name="Picture 2" descr="Image result for student registration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60232" y="1052736"/>
            <a:ext cx="2232248" cy="16677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ims grade track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200" r="50423" b="12673"/>
          <a:stretch/>
        </p:blipFill>
        <p:spPr bwMode="auto">
          <a:xfrm>
            <a:off x="6660232" y="2840974"/>
            <a:ext cx="2232248" cy="15961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chool management order track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4557585"/>
            <a:ext cx="2232248" cy="148668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0"/>
            <a:ext cx="7848872" cy="548680"/>
          </a:xfrm>
        </p:spPr>
        <p:txBody>
          <a:bodyPr>
            <a:noAutofit/>
          </a:bodyPr>
          <a:lstStyle/>
          <a:p>
            <a:r>
              <a:rPr lang="en-GB" sz="3900" dirty="0" smtClean="0"/>
              <a:t>M1.1 – Meeting System Specification</a:t>
            </a:r>
            <a:endParaRPr lang="en-GB" sz="3900" b="1" dirty="0" smtClean="0"/>
          </a:p>
        </p:txBody>
      </p:sp>
    </p:spTree>
    <p:extLst>
      <p:ext uri="{BB962C8B-B14F-4D97-AF65-F5344CB8AC3E}">
        <p14:creationId xmlns:p14="http://schemas.microsoft.com/office/powerpoint/2010/main" val="393055706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565" y="1038331"/>
            <a:ext cx="7077424" cy="5543056"/>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540" dirty="0" smtClean="0"/>
              <a:t>For example, a Student registration System would meet the following proposal requirements:</a:t>
            </a:r>
            <a:endParaRPr lang="en-US" sz="1540" dirty="0"/>
          </a:p>
          <a:p>
            <a:pPr marL="622300" lvl="1" indent="-268288">
              <a:buClr>
                <a:srgbClr val="7030A0"/>
              </a:buClr>
              <a:buFont typeface="Wingdings" panose="05000000000000000000" pitchFamily="2" charset="2"/>
              <a:buChar char="§"/>
            </a:pPr>
            <a:r>
              <a:rPr lang="en-US" sz="1540" b="1" dirty="0" smtClean="0"/>
              <a:t>scanning </a:t>
            </a:r>
            <a:r>
              <a:rPr lang="en-US" sz="1540" b="1" dirty="0"/>
              <a:t>documents or </a:t>
            </a:r>
            <a:r>
              <a:rPr lang="en-US" sz="1540" b="1" dirty="0" smtClean="0"/>
              <a:t>images </a:t>
            </a:r>
            <a:r>
              <a:rPr lang="en-US" sz="1540" dirty="0" smtClean="0"/>
              <a:t>– Student photographs would need to be incorporated into the system to help the teacher track students in classes so they can be recognised. This will allow the teacher to accurately register the students, improving the security of the data,</a:t>
            </a:r>
            <a:endParaRPr lang="en-US" sz="1540" dirty="0"/>
          </a:p>
          <a:p>
            <a:pPr marL="622300" lvl="1" indent="-268288">
              <a:buClr>
                <a:srgbClr val="7030A0"/>
              </a:buClr>
              <a:buFont typeface="Wingdings" panose="05000000000000000000" pitchFamily="2" charset="2"/>
              <a:buChar char="§"/>
            </a:pPr>
            <a:r>
              <a:rPr lang="en-US" sz="1540" b="1" dirty="0"/>
              <a:t>storing up to 500GB of information and </a:t>
            </a:r>
            <a:r>
              <a:rPr lang="en-US" sz="1540" b="1" dirty="0" smtClean="0"/>
              <a:t>images </a:t>
            </a:r>
            <a:r>
              <a:rPr lang="en-US" sz="1540" dirty="0" smtClean="0"/>
              <a:t>– only images of the students will be stored reducing down the size of the data, the student tracking data will be very small as it is just numbers and symbols which reduces the file size.</a:t>
            </a:r>
            <a:endParaRPr lang="en-US" sz="1540" dirty="0"/>
          </a:p>
          <a:p>
            <a:pPr marL="622300" lvl="1" indent="-268288">
              <a:buClr>
                <a:srgbClr val="7030A0"/>
              </a:buClr>
              <a:buFont typeface="Wingdings" panose="05000000000000000000" pitchFamily="2" charset="2"/>
              <a:buChar char="§"/>
            </a:pPr>
            <a:r>
              <a:rPr lang="en-US" sz="1540" b="1" dirty="0"/>
              <a:t>transferring data to hand held devices, e.g. tablets or </a:t>
            </a:r>
            <a:r>
              <a:rPr lang="en-US" sz="1540" b="1" dirty="0" smtClean="0"/>
              <a:t>laptops</a:t>
            </a:r>
            <a:r>
              <a:rPr lang="en-US" sz="1540" dirty="0" smtClean="0"/>
              <a:t> – Staff may need to access this data on the move, for example PE teachers so the information needs to be accessible either via cloud, Wi-Fi or copied across for each lesson and copied back when registered.</a:t>
            </a:r>
          </a:p>
          <a:p>
            <a:pPr marL="285750" indent="-285750">
              <a:buClr>
                <a:srgbClr val="7030A0"/>
              </a:buClr>
              <a:buSzPct val="68000"/>
              <a:buFont typeface="Arial" panose="020B0604020202020204" pitchFamily="34" charset="0"/>
              <a:buChar char="►"/>
            </a:pPr>
            <a:r>
              <a:rPr lang="en-US" sz="1540" dirty="0" smtClean="0"/>
              <a:t>This is the expected level of detail you will need to write for each. For student registration you will need to also cover with reasons for:</a:t>
            </a:r>
            <a:endParaRPr lang="en-US" sz="1540" dirty="0"/>
          </a:p>
          <a:p>
            <a:pPr marL="622300" lvl="1" indent="-268288">
              <a:buClr>
                <a:srgbClr val="7030A0"/>
              </a:buClr>
              <a:buFont typeface="Wingdings" panose="05000000000000000000" pitchFamily="2" charset="2"/>
              <a:buChar char="§"/>
            </a:pPr>
            <a:r>
              <a:rPr lang="en-US" sz="1540" b="1" dirty="0" smtClean="0"/>
              <a:t>a </a:t>
            </a:r>
            <a:r>
              <a:rPr lang="en-US" sz="1540" b="1" dirty="0"/>
              <a:t>simple and easy to use graphical user </a:t>
            </a:r>
            <a:r>
              <a:rPr lang="en-US" sz="1540" b="1" dirty="0" smtClean="0"/>
              <a:t>interface</a:t>
            </a:r>
            <a:r>
              <a:rPr lang="en-US" sz="1540" dirty="0" smtClean="0"/>
              <a:t> - </a:t>
            </a:r>
            <a:endParaRPr lang="en-US" sz="1540" dirty="0"/>
          </a:p>
          <a:p>
            <a:pPr marL="622300" lvl="1" indent="-268288">
              <a:buClr>
                <a:srgbClr val="7030A0"/>
              </a:buClr>
              <a:buFont typeface="Wingdings" panose="05000000000000000000" pitchFamily="2" charset="2"/>
              <a:buChar char="§"/>
            </a:pPr>
            <a:r>
              <a:rPr lang="en-US" sz="1540" b="1" dirty="0"/>
              <a:t>networking functionality to enable files transfer and </a:t>
            </a:r>
            <a:r>
              <a:rPr lang="en-US" sz="1540" b="1" dirty="0" smtClean="0"/>
              <a:t>sharing</a:t>
            </a:r>
            <a:r>
              <a:rPr lang="en-US" sz="1540" dirty="0" smtClean="0"/>
              <a:t> - </a:t>
            </a:r>
            <a:endParaRPr lang="en-US" sz="1540" dirty="0"/>
          </a:p>
          <a:p>
            <a:pPr marL="622300" lvl="1" indent="-268288">
              <a:buClr>
                <a:srgbClr val="7030A0"/>
              </a:buClr>
              <a:buFont typeface="Wingdings" panose="05000000000000000000" pitchFamily="2" charset="2"/>
              <a:buChar char="§"/>
            </a:pPr>
            <a:r>
              <a:rPr lang="en-US" sz="1540" b="1" dirty="0"/>
              <a:t>a range of suitable software applications appropriate for teaching staff and </a:t>
            </a:r>
            <a:r>
              <a:rPr lang="en-US" sz="1540" b="1" dirty="0" smtClean="0"/>
              <a:t>students</a:t>
            </a:r>
            <a:r>
              <a:rPr lang="en-US" sz="1540" dirty="0" smtClean="0"/>
              <a:t> - </a:t>
            </a:r>
            <a:endParaRPr lang="en-US" sz="1540" dirty="0"/>
          </a:p>
          <a:p>
            <a:pPr marL="622300" lvl="1" indent="-268288">
              <a:buClr>
                <a:srgbClr val="7030A0"/>
              </a:buClr>
              <a:buFont typeface="Wingdings" panose="05000000000000000000" pitchFamily="2" charset="2"/>
              <a:buChar char="§"/>
            </a:pPr>
            <a:r>
              <a:rPr lang="en-US" sz="1540" b="1" dirty="0"/>
              <a:t>internet access including appropriate security </a:t>
            </a:r>
            <a:r>
              <a:rPr lang="en-US" sz="1540" b="1" dirty="0" smtClean="0"/>
              <a:t>measures</a:t>
            </a:r>
            <a:r>
              <a:rPr lang="en-US" sz="1540" dirty="0" smtClean="0"/>
              <a:t> - </a:t>
            </a:r>
            <a:endParaRPr lang="en-US" sz="1540" dirty="0"/>
          </a:p>
          <a:p>
            <a:pPr marL="622300" lvl="1" indent="-268288">
              <a:buClr>
                <a:srgbClr val="7030A0"/>
              </a:buClr>
              <a:buFont typeface="Wingdings" panose="05000000000000000000" pitchFamily="2" charset="2"/>
              <a:buChar char="§"/>
            </a:pPr>
            <a:r>
              <a:rPr lang="en-US" sz="1540" b="1" dirty="0"/>
              <a:t>authorised user only </a:t>
            </a:r>
            <a:r>
              <a:rPr lang="en-US" sz="1540" b="1" dirty="0" smtClean="0"/>
              <a:t>access</a:t>
            </a:r>
            <a:r>
              <a:rPr lang="en-US" sz="1540" dirty="0" smtClean="0"/>
              <a:t> - </a:t>
            </a:r>
            <a:endParaRPr lang="en-US" sz="1540" dirty="0"/>
          </a:p>
          <a:p>
            <a:pPr marL="622300" lvl="1" indent="-268288">
              <a:buClr>
                <a:srgbClr val="7030A0"/>
              </a:buClr>
              <a:buFont typeface="Wingdings" panose="05000000000000000000" pitchFamily="2" charset="2"/>
              <a:buChar char="§"/>
            </a:pPr>
            <a:r>
              <a:rPr lang="en-US" sz="1540" b="1" dirty="0"/>
              <a:t>appropriate backup and recovery </a:t>
            </a:r>
            <a:r>
              <a:rPr lang="en-US" sz="1540" b="1" dirty="0" smtClean="0"/>
              <a:t>systems</a:t>
            </a:r>
            <a:r>
              <a:rPr lang="en-US" sz="1540" dirty="0"/>
              <a:t> </a:t>
            </a:r>
            <a:r>
              <a:rPr lang="en-US" sz="1540" dirty="0" smtClean="0"/>
              <a:t>- </a:t>
            </a:r>
          </a:p>
        </p:txBody>
      </p:sp>
      <p:sp>
        <p:nvSpPr>
          <p:cNvPr id="9" name="Title 1"/>
          <p:cNvSpPr>
            <a:spLocks noGrp="1"/>
          </p:cNvSpPr>
          <p:nvPr>
            <p:ph type="title"/>
          </p:nvPr>
        </p:nvSpPr>
        <p:spPr>
          <a:xfrm>
            <a:off x="35496" y="0"/>
            <a:ext cx="7704856" cy="548680"/>
          </a:xfrm>
        </p:spPr>
        <p:txBody>
          <a:bodyPr>
            <a:noAutofit/>
          </a:bodyPr>
          <a:lstStyle/>
          <a:p>
            <a:r>
              <a:rPr lang="en-GB" dirty="0" smtClean="0"/>
              <a:t>P2.2 – IT System Proposal Needs</a:t>
            </a:r>
            <a:endParaRPr lang="en-GB" sz="4000" b="1" dirty="0" smtClean="0"/>
          </a:p>
        </p:txBody>
      </p:sp>
      <p:graphicFrame>
        <p:nvGraphicFramePr>
          <p:cNvPr id="7" name="Table 6"/>
          <p:cNvGraphicFramePr>
            <a:graphicFrameLocks noGrp="1"/>
          </p:cNvGraphicFramePr>
          <p:nvPr>
            <p:extLst>
              <p:ext uri="{D42A27DB-BD31-4B8C-83A1-F6EECF244321}">
                <p14:modId xmlns:p14="http://schemas.microsoft.com/office/powerpoint/2010/main" val="242707776"/>
              </p:ext>
            </p:extLst>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Why do teachers do registers each lesson</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What happens if my attendance drops below 95%. Who will know?</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Management System does my school have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Can I see my own grades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data is automated and how much needs to be typed.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3997" y="1101703"/>
            <a:ext cx="1476475" cy="311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18636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7428" y="1052736"/>
            <a:ext cx="8729042" cy="5262979"/>
          </a:xfrm>
          <a:prstGeom prst="rect">
            <a:avLst/>
          </a:prstGeom>
        </p:spPr>
        <p:txBody>
          <a:bodyPr wrap="square">
            <a:spAutoFit/>
          </a:bodyPr>
          <a:lstStyle/>
          <a:p>
            <a:pPr>
              <a:buClr>
                <a:srgbClr val="7030A0"/>
              </a:buClr>
              <a:buSzPct val="68000"/>
            </a:pPr>
            <a:r>
              <a:rPr lang="en-US" sz="4000" b="1" dirty="0">
                <a:solidFill>
                  <a:srgbClr val="FF0000"/>
                </a:solidFill>
              </a:rPr>
              <a:t>P2.1 – Task 01 -</a:t>
            </a:r>
            <a:r>
              <a:rPr lang="en-US" sz="4000" dirty="0">
                <a:solidFill>
                  <a:srgbClr val="FF0000"/>
                </a:solidFill>
              </a:rPr>
              <a:t> </a:t>
            </a:r>
            <a:r>
              <a:rPr lang="en-US" sz="4000" dirty="0" smtClean="0">
                <a:solidFill>
                  <a:srgbClr val="FF0000"/>
                </a:solidFill>
              </a:rPr>
              <a:t>Propose </a:t>
            </a:r>
            <a:r>
              <a:rPr lang="en-US" sz="4000" dirty="0">
                <a:solidFill>
                  <a:srgbClr val="FF0000"/>
                </a:solidFill>
              </a:rPr>
              <a:t>an IT system to meet specified business needs of </a:t>
            </a:r>
            <a:r>
              <a:rPr lang="en-US" sz="3600" dirty="0">
                <a:solidFill>
                  <a:srgbClr val="FF0000"/>
                </a:solidFill>
                <a:latin typeface="Arial" panose="020B0604020202020204" pitchFamily="34" charset="0"/>
                <a:cs typeface="Arial" panose="020B0604020202020204" pitchFamily="34" charset="0"/>
              </a:rPr>
              <a:t>purpose, viability, intended users, cost, hardware and software equipment, security, recovery.</a:t>
            </a:r>
            <a:endParaRPr lang="en-GB" sz="3600" dirty="0">
              <a:solidFill>
                <a:srgbClr val="FF0000"/>
              </a:solidFill>
              <a:latin typeface="Arial" panose="020B0604020202020204" pitchFamily="34" charset="0"/>
              <a:cs typeface="Arial" panose="020B0604020202020204" pitchFamily="34" charset="0"/>
            </a:endParaRPr>
          </a:p>
          <a:p>
            <a:pPr>
              <a:buClr>
                <a:srgbClr val="7030A0"/>
              </a:buClr>
              <a:buSzPct val="68000"/>
            </a:pPr>
            <a:r>
              <a:rPr lang="en-US" sz="3600" b="1" dirty="0" smtClean="0">
                <a:solidFill>
                  <a:srgbClr val="FF0000"/>
                </a:solidFill>
              </a:rPr>
              <a:t>M1.1 </a:t>
            </a:r>
            <a:r>
              <a:rPr lang="en-US" sz="3600" b="1" dirty="0">
                <a:solidFill>
                  <a:srgbClr val="FF0000"/>
                </a:solidFill>
              </a:rPr>
              <a:t>– Task 02 </a:t>
            </a:r>
            <a:r>
              <a:rPr lang="en-US" sz="3600" dirty="0">
                <a:solidFill>
                  <a:srgbClr val="FF0000"/>
                </a:solidFill>
              </a:rPr>
              <a:t>– In your proposal, describe how the priority requirements might be met by integrating each of the three systems.</a:t>
            </a:r>
          </a:p>
        </p:txBody>
      </p:sp>
      <p:sp>
        <p:nvSpPr>
          <p:cNvPr id="14" name="Title 2"/>
          <p:cNvSpPr>
            <a:spLocks noGrp="1"/>
          </p:cNvSpPr>
          <p:nvPr>
            <p:ph type="title"/>
          </p:nvPr>
        </p:nvSpPr>
        <p:spPr>
          <a:xfrm>
            <a:off x="35496" y="44624"/>
            <a:ext cx="7992888" cy="548680"/>
          </a:xfrm>
        </p:spPr>
        <p:txBody>
          <a:bodyPr>
            <a:noAutofit/>
          </a:bodyPr>
          <a:lstStyle/>
          <a:p>
            <a:pPr>
              <a:buClr>
                <a:srgbClr val="C00000"/>
              </a:buClr>
            </a:pPr>
            <a:r>
              <a:rPr lang="en-IE" sz="4000" dirty="0" smtClean="0"/>
              <a:t>LO2 – Assessment Criteria</a:t>
            </a:r>
            <a:endParaRPr lang="en-GB" sz="4000" dirty="0"/>
          </a:p>
        </p:txBody>
      </p:sp>
    </p:spTree>
    <p:extLst>
      <p:ext uri="{BB962C8B-B14F-4D97-AF65-F5344CB8AC3E}">
        <p14:creationId xmlns:p14="http://schemas.microsoft.com/office/powerpoint/2010/main" val="279414012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461570816"/>
              </p:ext>
            </p:extLst>
          </p:nvPr>
        </p:nvGraphicFramePr>
        <p:xfrm>
          <a:off x="251520" y="1061824"/>
          <a:ext cx="8640960" cy="5570220"/>
        </p:xfrm>
        <a:graphic>
          <a:graphicData uri="http://schemas.openxmlformats.org/drawingml/2006/table">
            <a:tbl>
              <a:tblPr firstRow="1" bandRow="1">
                <a:tableStyleId>{B301B821-A1FF-4177-AEE7-76D212191A09}</a:tableStyleId>
              </a:tblPr>
              <a:tblGrid>
                <a:gridCol w="1887941"/>
                <a:gridCol w="2541459"/>
                <a:gridCol w="1960554"/>
                <a:gridCol w="2251006"/>
              </a:tblGrid>
              <a:tr h="202312">
                <a:tc>
                  <a:txBody>
                    <a:bodyPr/>
                    <a:lstStyle/>
                    <a:p>
                      <a:pPr algn="ctr"/>
                      <a:r>
                        <a:rPr lang="en-GB" sz="1400" dirty="0" smtClean="0">
                          <a:latin typeface="Arial" panose="020B0604020202020204" pitchFamily="34" charset="0"/>
                          <a:cs typeface="Arial" panose="020B0604020202020204" pitchFamily="34" charset="0"/>
                        </a:rPr>
                        <a:t>The Learner will</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Pass</a:t>
                      </a:r>
                    </a:p>
                    <a:p>
                      <a:pPr algn="l"/>
                      <a:r>
                        <a:rPr lang="en-US" sz="1400" dirty="0" smtClean="0">
                          <a:latin typeface="Arial" panose="020B0604020202020204" pitchFamily="34" charset="0"/>
                          <a:cs typeface="Arial" panose="020B0604020202020204" pitchFamily="34" charset="0"/>
                        </a:rPr>
                        <a:t>The assessment criteria are the pass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requirements for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this unit.</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can:</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Merit</a:t>
                      </a:r>
                    </a:p>
                    <a:p>
                      <a:pPr algn="l"/>
                      <a:r>
                        <a:rPr lang="en-US" sz="1400" dirty="0" smtClean="0">
                          <a:latin typeface="Arial" panose="020B0604020202020204" pitchFamily="34" charset="0"/>
                          <a:cs typeface="Arial" panose="020B0604020202020204" pitchFamily="34" charset="0"/>
                        </a:rPr>
                        <a:t>To achieve a merit the</a:t>
                      </a:r>
                    </a:p>
                    <a:p>
                      <a:pPr algn="l"/>
                      <a:r>
                        <a:rPr lang="en-US" sz="1400" dirty="0" smtClean="0">
                          <a:latin typeface="Arial" panose="020B0604020202020204" pitchFamily="34" charset="0"/>
                          <a:cs typeface="Arial" panose="020B0604020202020204" pitchFamily="34" charset="0"/>
                        </a:rPr>
                        <a:t>evidence must show that, in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addition to the pass criteria,</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is able to:</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Distinction</a:t>
                      </a:r>
                    </a:p>
                    <a:p>
                      <a:pPr algn="l"/>
                      <a:r>
                        <a:rPr lang="en-US" sz="1400" dirty="0" smtClean="0">
                          <a:latin typeface="Arial" panose="020B0604020202020204" pitchFamily="34" charset="0"/>
                          <a:cs typeface="Arial" panose="020B0604020202020204" pitchFamily="34" charset="0"/>
                        </a:rPr>
                        <a:t>To achieve a distinction the evidence must show that, in addition to the pass and merit criteria, the learner is able to:</a:t>
                      </a:r>
                      <a:endParaRPr lang="en-GB" sz="1400" b="0" dirty="0">
                        <a:latin typeface="Arial" panose="020B0604020202020204" pitchFamily="34" charset="0"/>
                        <a:cs typeface="Arial" panose="020B0604020202020204" pitchFamily="34" charset="0"/>
                      </a:endParaRPr>
                    </a:p>
                  </a:txBody>
                  <a:tcPr/>
                </a:tc>
              </a:tr>
              <a:tr h="534294">
                <a:tc>
                  <a:txBody>
                    <a:bodyPr/>
                    <a:lstStyle/>
                    <a:p>
                      <a:r>
                        <a:rPr kumimoji="0" lang="en-US" sz="1400" u="none" strike="noStrike" kern="1200" baseline="0" dirty="0" smtClean="0">
                          <a:latin typeface="Arial" panose="020B0604020202020204" pitchFamily="34" charset="0"/>
                          <a:cs typeface="Arial" panose="020B0604020202020204" pitchFamily="34" charset="0"/>
                        </a:rPr>
                        <a:t>1. Understand the roles of IT technical support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400" b="1" u="none" strike="noStrike" kern="1200" baseline="0" dirty="0" smtClean="0">
                          <a:latin typeface="Arial" panose="020B0604020202020204" pitchFamily="34" charset="0"/>
                          <a:cs typeface="Arial" panose="020B0604020202020204" pitchFamily="34" charset="0"/>
                        </a:rPr>
                        <a:t>P1</a:t>
                      </a:r>
                      <a:r>
                        <a:rPr kumimoji="0" lang="en-GB" sz="1400" u="none" strike="noStrike" kern="1200" baseline="0" dirty="0" smtClean="0">
                          <a:latin typeface="Arial" panose="020B0604020202020204" pitchFamily="34" charset="0"/>
                          <a:cs typeface="Arial" panose="020B0604020202020204" pitchFamily="34" charset="0"/>
                        </a:rPr>
                        <a:t> - </a:t>
                      </a:r>
                      <a:r>
                        <a:rPr kumimoji="0" lang="en-US" sz="1400" u="none" strike="noStrike" kern="1200" baseline="0" dirty="0" smtClean="0">
                          <a:latin typeface="Arial" panose="020B0604020202020204" pitchFamily="34" charset="0"/>
                          <a:cs typeface="Arial" panose="020B0604020202020204" pitchFamily="34" charset="0"/>
                        </a:rPr>
                        <a:t>Explain the role of an IT support technician in an organisation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D1</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Compare the activities of different IT technician roles</a:t>
                      </a:r>
                    </a:p>
                  </a:txBody>
                  <a:tcPr/>
                </a:tc>
              </a:tr>
              <a:tr h="822960">
                <a:tc>
                  <a:txBody>
                    <a:bodyPr/>
                    <a:lstStyle/>
                    <a:p>
                      <a:r>
                        <a:rPr kumimoji="0" lang="en-US" sz="1400" u="none" strike="noStrike" kern="1200" baseline="0" dirty="0" smtClean="0">
                          <a:latin typeface="Arial" panose="020B0604020202020204" pitchFamily="34" charset="0"/>
                          <a:cs typeface="Arial" panose="020B0604020202020204" pitchFamily="34" charset="0"/>
                        </a:rPr>
                        <a:t>2. Be able to design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P2</a:t>
                      </a:r>
                      <a:r>
                        <a:rPr kumimoji="0" lang="en-US" sz="1400" u="none" strike="noStrike" kern="1200" baseline="0" dirty="0" smtClean="0">
                          <a:latin typeface="Arial" panose="020B0604020202020204" pitchFamily="34" charset="0"/>
                          <a:cs typeface="Arial" panose="020B0604020202020204" pitchFamily="34" charset="0"/>
                        </a:rPr>
                        <a:t>: Propose an IT system to meet 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r>
                        <a:rPr kumimoji="0" lang="en-US" sz="1400" b="1" u="none" strike="noStrike" kern="1200" baseline="0" smtClean="0">
                          <a:latin typeface="Arial" panose="020B0604020202020204" pitchFamily="34" charset="0"/>
                          <a:cs typeface="Arial" panose="020B0604020202020204" pitchFamily="34" charset="0"/>
                        </a:rPr>
                        <a:t>M1</a:t>
                      </a:r>
                      <a:r>
                        <a:rPr kumimoji="0" lang="en-US" sz="1400" u="none" strike="noStrike" kern="1200" baseline="0" smtClean="0">
                          <a:latin typeface="Arial" panose="020B0604020202020204" pitchFamily="34" charset="0"/>
                          <a:cs typeface="Arial" panose="020B0604020202020204" pitchFamily="34" charset="0"/>
                        </a:rPr>
                        <a:t> - Justify </a:t>
                      </a:r>
                      <a:r>
                        <a:rPr kumimoji="0" lang="en-US" sz="1400" u="none" strike="noStrike" kern="1200" baseline="0" dirty="0" smtClean="0">
                          <a:latin typeface="Arial" panose="020B0604020202020204" pitchFamily="34" charset="0"/>
                          <a:cs typeface="Arial" panose="020B0604020202020204" pitchFamily="34" charset="0"/>
                        </a:rPr>
                        <a:t>how the design meets the</a:t>
                      </a:r>
                    </a:p>
                    <a:p>
                      <a:r>
                        <a:rPr kumimoji="0" lang="en-US" sz="1400" u="none" strike="noStrike" kern="1200" baseline="0" dirty="0" smtClean="0">
                          <a:latin typeface="Arial" panose="020B0604020202020204" pitchFamily="34" charset="0"/>
                          <a:cs typeface="Arial" panose="020B0604020202020204" pitchFamily="34" charset="0"/>
                        </a:rPr>
                        <a:t>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54102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3. Be able to select the components for the designed IT systems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P3</a:t>
                      </a:r>
                      <a:r>
                        <a:rPr kumimoji="0" lang="en-US" sz="1400" u="none" strike="noStrike" kern="1200" baseline="0" dirty="0" smtClean="0">
                          <a:latin typeface="Arial" panose="020B0604020202020204" pitchFamily="34" charset="0"/>
                          <a:cs typeface="Arial" panose="020B0604020202020204" pitchFamily="34" charset="0"/>
                        </a:rPr>
                        <a:t> - Select the hardware components for the proposed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M2</a:t>
                      </a:r>
                      <a:r>
                        <a:rPr kumimoji="0" lang="en-US" sz="1400" u="none" strike="noStrike" kern="1200" baseline="0" dirty="0" smtClean="0">
                          <a:latin typeface="Arial" panose="020B0604020202020204" pitchFamily="34" charset="0"/>
                          <a:cs typeface="Arial" panose="020B0604020202020204" pitchFamily="34" charset="0"/>
                        </a:rPr>
                        <a:t> - Justify why the selected components meet the proposed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baseline="0" dirty="0" smtClean="0">
                          <a:latin typeface="Arial" panose="020B0604020202020204" pitchFamily="34" charset="0"/>
                          <a:cs typeface="Arial" panose="020B0604020202020204" pitchFamily="34" charset="0"/>
                        </a:rPr>
                        <a:t>Specification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541020">
                <a:tc vMerge="1">
                  <a:txBody>
                    <a:bodyPr/>
                    <a:lstStyle/>
                    <a:p>
                      <a:endParaRPr lang="en-GB"/>
                    </a:p>
                  </a:txBody>
                  <a:tcPr/>
                </a:tc>
                <a:tc>
                  <a:txBody>
                    <a:bodyPr/>
                    <a:lstStyle/>
                    <a:p>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P4</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Select the software for the proposed IT system</a:t>
                      </a:r>
                    </a:p>
                  </a:txBody>
                  <a:tcPr/>
                </a:tc>
                <a:tc vMerge="1">
                  <a:txBody>
                    <a:bodyPr/>
                    <a:lstStyle/>
                    <a:p>
                      <a:endParaRPr lang="en-GB"/>
                    </a:p>
                  </a:txBody>
                  <a:tcPr/>
                </a:tc>
                <a:tc vMerge="1">
                  <a:txBody>
                    <a:bodyPr/>
                    <a:lstStyle/>
                    <a:p>
                      <a:endParaRPr lang="en-GB"/>
                    </a:p>
                  </a:txBody>
                  <a:tcPr/>
                </a:tc>
              </a:tr>
              <a:tr h="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4. Be able to build and configure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P5</a:t>
                      </a:r>
                      <a:r>
                        <a:rPr kumimoji="0" lang="en-US" sz="1400" u="none" strike="noStrike" kern="1200" baseline="0" dirty="0" smtClean="0">
                          <a:latin typeface="Arial" panose="020B0604020202020204" pitchFamily="34" charset="0"/>
                          <a:cs typeface="Arial" panose="020B0604020202020204" pitchFamily="34" charset="0"/>
                        </a:rPr>
                        <a:t> - Build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M3</a:t>
                      </a:r>
                      <a:r>
                        <a:rPr kumimoji="0" lang="en-US" sz="1400" u="none" strike="noStrike" kern="1200" baseline="0" dirty="0" smtClean="0">
                          <a:latin typeface="Arial" panose="020B0604020202020204" pitchFamily="34" charset="0"/>
                          <a:cs typeface="Arial" panose="020B0604020202020204" pitchFamily="34" charset="0"/>
                        </a:rPr>
                        <a:t> - Carry out acceptance testing with the client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D2</a:t>
                      </a:r>
                      <a:r>
                        <a:rPr kumimoji="0" lang="en-US" sz="1400" u="none" strike="noStrike" kern="1200" baseline="0" dirty="0" smtClean="0">
                          <a:latin typeface="Arial" panose="020B0604020202020204" pitchFamily="34" charset="0"/>
                          <a:cs typeface="Arial" panose="020B0604020202020204" pitchFamily="34" charset="0"/>
                        </a:rPr>
                        <a:t> - Evaluate the results from testing and recommend improvements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457200">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P6</a:t>
                      </a:r>
                      <a:r>
                        <a:rPr kumimoji="0" lang="en-US" sz="1400" u="none" strike="noStrike" kern="1200" baseline="0" dirty="0" smtClean="0">
                          <a:latin typeface="Arial" panose="020B0604020202020204" pitchFamily="34" charset="0"/>
                          <a:cs typeface="Arial" panose="020B0604020202020204" pitchFamily="34" charset="0"/>
                        </a:rPr>
                        <a:t> - Configure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408153980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Aim and Purpose</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179512" y="1052736"/>
            <a:ext cx="8654642" cy="5586145"/>
          </a:xfrm>
          <a:prstGeom prst="rect">
            <a:avLst/>
          </a:prstGeom>
        </p:spPr>
        <p:txBody>
          <a:bodyPr wrap="square">
            <a:spAutoFit/>
          </a:bodyPr>
          <a:lstStyle/>
          <a:p>
            <a:pPr>
              <a:buClr>
                <a:srgbClr val="7030A0"/>
              </a:buClr>
            </a:pPr>
            <a:r>
              <a:rPr lang="en-US" sz="2100" b="1" dirty="0" smtClean="0"/>
              <a:t>Learning </a:t>
            </a:r>
            <a:r>
              <a:rPr lang="en-US" sz="2100" b="1" dirty="0"/>
              <a:t>Outcome 2:</a:t>
            </a:r>
            <a:r>
              <a:rPr lang="en-US" sz="2100" dirty="0"/>
              <a:t> Be able to design IT systems to meet business needs.</a:t>
            </a:r>
          </a:p>
          <a:p>
            <a:pPr marL="354013" indent="-354013">
              <a:buClr>
                <a:srgbClr val="7030A0"/>
              </a:buClr>
              <a:buFont typeface="Wingdings 3" panose="05040102010807070707" pitchFamily="18" charset="2"/>
              <a:buChar char=""/>
            </a:pPr>
            <a:r>
              <a:rPr lang="en-US" sz="2100" dirty="0"/>
              <a:t>Your task is to: design an IT system that can be used by the teaching staff of Progress Academy.</a:t>
            </a:r>
          </a:p>
          <a:p>
            <a:pPr marL="354013" indent="-354013">
              <a:buClr>
                <a:srgbClr val="7030A0"/>
              </a:buClr>
              <a:buFont typeface="Wingdings 3" panose="05040102010807070707" pitchFamily="18" charset="2"/>
              <a:buChar char=""/>
            </a:pPr>
            <a:r>
              <a:rPr lang="en-US" sz="2100" dirty="0"/>
              <a:t>With reference to the list of requirements from Progress Academy you must propose an IT system that will fulfil the specific needs of the end user. Your system does not need to meet all of the requirements but should focus on a specified area e.g. the student registration system, the monitoring of student grades or the control of stock and resources in the Academy. You will need to clearly identify the business requirements that must be considered to ensure the suitability of your IT system. Your proposal should include cost, security and recovery methods.</a:t>
            </a:r>
          </a:p>
          <a:p>
            <a:pPr marL="354013" indent="-354013">
              <a:buClr>
                <a:srgbClr val="7030A0"/>
              </a:buClr>
              <a:buFont typeface="Wingdings 3" panose="05040102010807070707" pitchFamily="18" charset="2"/>
              <a:buChar char=""/>
            </a:pPr>
            <a:r>
              <a:rPr lang="en-US" sz="2100" dirty="0"/>
              <a:t>Your proposed IT system will be presented to the client (the Progress Academy SMT) for approval and so you will need to clearly explain how your proposed IT system will be ‘fit for purpose’ and suitable for the end users i.e. the teaching staff.</a:t>
            </a:r>
            <a:endParaRPr lang="en-US" sz="2100" dirty="0" smtClean="0"/>
          </a:p>
        </p:txBody>
      </p:sp>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02088"/>
            <a:ext cx="8712968" cy="5139869"/>
          </a:xfrm>
          <a:prstGeom prst="rect">
            <a:avLst/>
          </a:prstGeom>
        </p:spPr>
        <p:txBody>
          <a:bodyPr wrap="square">
            <a:spAutoFit/>
          </a:bodyPr>
          <a:lstStyle/>
          <a:p>
            <a:pPr>
              <a:buClr>
                <a:srgbClr val="00B050"/>
              </a:buClr>
              <a:tabLst>
                <a:tab pos="1792288" algn="l"/>
                <a:tab pos="3230563" algn="l"/>
                <a:tab pos="4668838" algn="l"/>
                <a:tab pos="6096000" algn="l"/>
              </a:tabLst>
            </a:pPr>
            <a:r>
              <a:rPr lang="en-US" sz="4100" b="1" dirty="0" smtClean="0">
                <a:latin typeface="Arial" panose="020B0604020202020204" pitchFamily="34" charset="0"/>
                <a:cs typeface="Arial" panose="020B0604020202020204" pitchFamily="34" charset="0"/>
              </a:rPr>
              <a:t>P2.1 -</a:t>
            </a:r>
            <a:r>
              <a:rPr lang="en-US" sz="4100" dirty="0" smtClean="0">
                <a:latin typeface="Arial" panose="020B0604020202020204" pitchFamily="34" charset="0"/>
                <a:cs typeface="Arial" panose="020B0604020202020204" pitchFamily="34" charset="0"/>
              </a:rPr>
              <a:t> </a:t>
            </a:r>
            <a:r>
              <a:rPr lang="en-US" sz="4100" dirty="0">
                <a:latin typeface="Arial" panose="020B0604020202020204" pitchFamily="34" charset="0"/>
                <a:cs typeface="Arial" panose="020B0604020202020204" pitchFamily="34" charset="0"/>
              </a:rPr>
              <a:t>Business Requirements, i.e.:</a:t>
            </a: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purpose</a:t>
            </a:r>
            <a:endParaRPr lang="en-US" sz="4100" dirty="0">
              <a:latin typeface="Arial" panose="020B0604020202020204" pitchFamily="34" charset="0"/>
              <a:cs typeface="Arial" panose="020B0604020202020204" pitchFamily="34" charset="0"/>
            </a:endParaRP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viability</a:t>
            </a:r>
            <a:endParaRPr lang="en-US" sz="4100" dirty="0">
              <a:latin typeface="Arial" panose="020B0604020202020204" pitchFamily="34" charset="0"/>
              <a:cs typeface="Arial" panose="020B0604020202020204" pitchFamily="34" charset="0"/>
            </a:endParaRP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intended </a:t>
            </a:r>
            <a:r>
              <a:rPr lang="en-US" sz="4100" dirty="0">
                <a:latin typeface="Arial" panose="020B0604020202020204" pitchFamily="34" charset="0"/>
                <a:cs typeface="Arial" panose="020B0604020202020204" pitchFamily="34" charset="0"/>
              </a:rPr>
              <a:t>users</a:t>
            </a: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cost</a:t>
            </a:r>
            <a:endParaRPr lang="en-US" sz="4100" dirty="0">
              <a:latin typeface="Arial" panose="020B0604020202020204" pitchFamily="34" charset="0"/>
              <a:cs typeface="Arial" panose="020B0604020202020204" pitchFamily="34" charset="0"/>
            </a:endParaRP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hardware </a:t>
            </a:r>
            <a:r>
              <a:rPr lang="en-US" sz="4100" dirty="0">
                <a:latin typeface="Arial" panose="020B0604020202020204" pitchFamily="34" charset="0"/>
                <a:cs typeface="Arial" panose="020B0604020202020204" pitchFamily="34" charset="0"/>
              </a:rPr>
              <a:t>and software equipment</a:t>
            </a: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security</a:t>
            </a:r>
            <a:endParaRPr lang="en-US" sz="4100" dirty="0">
              <a:latin typeface="Arial" panose="020B0604020202020204" pitchFamily="34" charset="0"/>
              <a:cs typeface="Arial" panose="020B0604020202020204" pitchFamily="34" charset="0"/>
            </a:endParaRPr>
          </a:p>
          <a:p>
            <a:pPr marL="627063" indent="-627063">
              <a:buClr>
                <a:srgbClr val="00B050"/>
              </a:buClr>
              <a:buSzPct val="68000"/>
              <a:buFont typeface="Wingdings 3" panose="05040102010807070707" pitchFamily="18" charset="2"/>
              <a:buChar char=""/>
              <a:tabLst>
                <a:tab pos="1792288" algn="l"/>
                <a:tab pos="3230563" algn="l"/>
                <a:tab pos="4668838" algn="l"/>
                <a:tab pos="6096000" algn="l"/>
              </a:tabLst>
            </a:pPr>
            <a:r>
              <a:rPr lang="en-US" sz="4100" dirty="0" smtClean="0">
                <a:latin typeface="Arial" panose="020B0604020202020204" pitchFamily="34" charset="0"/>
                <a:cs typeface="Arial" panose="020B0604020202020204" pitchFamily="34" charset="0"/>
              </a:rPr>
              <a:t>recovery</a:t>
            </a:r>
            <a:endParaRPr lang="en-GB" sz="4100" dirty="0" smtClean="0">
              <a:latin typeface="Arial" panose="020B0604020202020204" pitchFamily="34" charset="0"/>
              <a:cs typeface="Arial" panose="020B0604020202020204" pitchFamily="34" charset="0"/>
            </a:endParaRPr>
          </a:p>
        </p:txBody>
      </p:sp>
      <p:sp>
        <p:nvSpPr>
          <p:cNvPr id="6" name="Title 1"/>
          <p:cNvSpPr txBox="1">
            <a:spLocks/>
          </p:cNvSpPr>
          <p:nvPr/>
        </p:nvSpPr>
        <p:spPr>
          <a:xfrm>
            <a:off x="35496" y="0"/>
            <a:ext cx="7704856"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800" dirty="0"/>
              <a:t>Assessment Criterion P2, M1</a:t>
            </a:r>
            <a:endParaRPr lang="en-GB" sz="8800" dirty="0"/>
          </a:p>
        </p:txBody>
      </p:sp>
    </p:spTree>
    <p:extLst>
      <p:ext uri="{BB962C8B-B14F-4D97-AF65-F5344CB8AC3E}">
        <p14:creationId xmlns:p14="http://schemas.microsoft.com/office/powerpoint/2010/main" val="76135505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91864771"/>
              </p:ext>
            </p:extLst>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Why do teachers do registers each lesson</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What happens if my attendance drops below 95%. Who will know?</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Management System does my school have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Can I see my own grades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data is automated and how much needs to be typed.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3997" y="1101703"/>
            <a:ext cx="1476475" cy="31107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79512" y="1046341"/>
            <a:ext cx="7056784" cy="5632311"/>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2400" b="1" dirty="0" smtClean="0"/>
              <a:t>P2 -</a:t>
            </a:r>
            <a:r>
              <a:rPr lang="en-US" sz="2400" dirty="0" smtClean="0"/>
              <a:t> </a:t>
            </a:r>
            <a:r>
              <a:rPr lang="en-US" sz="2400" dirty="0"/>
              <a:t>Learners must propose an IT system to meet a specified business need. Learners are to be given a list of requirements from a potential client and must</a:t>
            </a:r>
          </a:p>
          <a:p>
            <a:pPr marL="354013" indent="-354013">
              <a:buClr>
                <a:srgbClr val="7030A0"/>
              </a:buClr>
              <a:buFont typeface="Wingdings 3" panose="05040102010807070707" pitchFamily="18" charset="2"/>
              <a:buChar char=""/>
            </a:pPr>
            <a:r>
              <a:rPr lang="en-US" sz="2400" dirty="0"/>
              <a:t>identify the components required to meet these needs. To evidence this, learners could source the components online and present their ideas to the class.</a:t>
            </a:r>
          </a:p>
          <a:p>
            <a:pPr marL="354013" indent="-354013">
              <a:buClr>
                <a:srgbClr val="7030A0"/>
              </a:buClr>
              <a:buFont typeface="Wingdings 3" panose="05040102010807070707" pitchFamily="18" charset="2"/>
              <a:buChar char=""/>
            </a:pPr>
            <a:r>
              <a:rPr lang="en-US" sz="2400" b="1" dirty="0" smtClean="0"/>
              <a:t>M1 -</a:t>
            </a:r>
            <a:r>
              <a:rPr lang="en-US" sz="2400" dirty="0" smtClean="0"/>
              <a:t> </a:t>
            </a:r>
            <a:r>
              <a:rPr lang="en-US" sz="2400" dirty="0"/>
              <a:t>Learners are required to justify how the design from P2 meets the specified business needs. Learners will expand on P2 to justify the rationale for </a:t>
            </a:r>
            <a:r>
              <a:rPr lang="en-US" sz="2400" dirty="0" smtClean="0"/>
              <a:t>each component </a:t>
            </a:r>
            <a:r>
              <a:rPr lang="en-US" sz="2400" dirty="0"/>
              <a:t>identified in the design. To evidence this, learners could produce a table and outline which business need each component satisfies.</a:t>
            </a:r>
          </a:p>
        </p:txBody>
      </p:sp>
      <p:sp>
        <p:nvSpPr>
          <p:cNvPr id="6" name="Title 1"/>
          <p:cNvSpPr txBox="1">
            <a:spLocks/>
          </p:cNvSpPr>
          <p:nvPr/>
        </p:nvSpPr>
        <p:spPr>
          <a:xfrm>
            <a:off x="35496" y="0"/>
            <a:ext cx="7920880"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dirty="0" smtClean="0"/>
              <a:t>Assessment Criterion P2, M1</a:t>
            </a:r>
            <a:endParaRPr lang="en-GB" sz="4000" dirty="0" smtClean="0"/>
          </a:p>
        </p:txBody>
      </p:sp>
    </p:spTree>
    <p:extLst>
      <p:ext uri="{BB962C8B-B14F-4D97-AF65-F5344CB8AC3E}">
        <p14:creationId xmlns:p14="http://schemas.microsoft.com/office/powerpoint/2010/main" val="48068008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179512" y="1052736"/>
            <a:ext cx="8654642" cy="5909310"/>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760" dirty="0" smtClean="0"/>
              <a:t>In </a:t>
            </a:r>
            <a:r>
              <a:rPr lang="en-US" sz="1760" dirty="0"/>
              <a:t>order for any organisation to run effectively and successfully achieve its targets a range of supporting systems will need to be used.</a:t>
            </a:r>
          </a:p>
          <a:p>
            <a:pPr marL="354013" indent="-354013">
              <a:buClr>
                <a:srgbClr val="7030A0"/>
              </a:buClr>
              <a:buFont typeface="Wingdings 3" panose="05040102010807070707" pitchFamily="18" charset="2"/>
              <a:buChar char=""/>
            </a:pPr>
            <a:r>
              <a:rPr lang="en-US" sz="1760" dirty="0"/>
              <a:t>It is now common practice that the vital systems within an organisation are automated and computer controlled which promotes accuracy and efficiency.</a:t>
            </a:r>
          </a:p>
          <a:p>
            <a:pPr marL="354013" indent="-354013">
              <a:buClr>
                <a:srgbClr val="7030A0"/>
              </a:buClr>
              <a:buFont typeface="Wingdings 3" panose="05040102010807070707" pitchFamily="18" charset="2"/>
              <a:buChar char=""/>
            </a:pPr>
            <a:r>
              <a:rPr lang="en-US" sz="1760" dirty="0"/>
              <a:t>This has resulted in the increasing need for IT support technicians who are responsible for the design, development, implementation and testing of those systems. The role of an IT support technician requires an enhanced level of knowledge about hardware, software and networks and is now a vital role within most organisations.</a:t>
            </a:r>
          </a:p>
          <a:p>
            <a:pPr>
              <a:buClr>
                <a:srgbClr val="7030A0"/>
              </a:buClr>
            </a:pPr>
            <a:r>
              <a:rPr lang="en-US" sz="1760" b="1" dirty="0"/>
              <a:t>Progress Academy – IT support systems</a:t>
            </a:r>
          </a:p>
          <a:p>
            <a:pPr marL="354013" indent="-354013">
              <a:buClr>
                <a:srgbClr val="7030A0"/>
              </a:buClr>
              <a:buFont typeface="Wingdings 3" panose="05040102010807070707" pitchFamily="18" charset="2"/>
              <a:buChar char=""/>
            </a:pPr>
            <a:r>
              <a:rPr lang="en-US" sz="1760" dirty="0"/>
              <a:t>Progress Academy is an education establishment with 500 students. The current systems in the academy are paper-based but the Academy would like to reduce the errors and environmental impact of paper-based systems through the use of automation.</a:t>
            </a:r>
          </a:p>
          <a:p>
            <a:pPr marL="354013" indent="-354013">
              <a:buClr>
                <a:srgbClr val="7030A0"/>
              </a:buClr>
              <a:buFont typeface="Wingdings 3" panose="05040102010807070707" pitchFamily="18" charset="2"/>
              <a:buChar char=""/>
            </a:pPr>
            <a:r>
              <a:rPr lang="en-US" sz="1760" dirty="0"/>
              <a:t>The subsequent use of computer controlled systems will not only have a positive environmental impact but should improve the speed and accuracy at which the systems operate.</a:t>
            </a:r>
          </a:p>
          <a:p>
            <a:pPr marL="354013" indent="-354013">
              <a:buClr>
                <a:srgbClr val="7030A0"/>
              </a:buClr>
              <a:buFont typeface="Wingdings 3" panose="05040102010807070707" pitchFamily="18" charset="2"/>
              <a:buChar char=""/>
            </a:pPr>
            <a:r>
              <a:rPr lang="en-US" sz="1760" dirty="0"/>
              <a:t>The Academy has identified three priority systems that require immediate automation - the student registration system, the monitoring of student grades and the control of stock and resources in the Academy e.g. paper, pens and equipment</a:t>
            </a:r>
            <a:r>
              <a:rPr lang="en-US" sz="1760" dirty="0" smtClean="0"/>
              <a:t>.</a:t>
            </a:r>
          </a:p>
        </p:txBody>
      </p:sp>
    </p:spTree>
    <p:extLst>
      <p:ext uri="{BB962C8B-B14F-4D97-AF65-F5344CB8AC3E}">
        <p14:creationId xmlns:p14="http://schemas.microsoft.com/office/powerpoint/2010/main" val="354883591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251520" y="1052736"/>
            <a:ext cx="8568952" cy="5456878"/>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60" dirty="0" smtClean="0"/>
              <a:t>There </a:t>
            </a:r>
            <a:r>
              <a:rPr lang="en-US" sz="1660" dirty="0"/>
              <a:t>are also secondary systems which are considered important to the effective daily running of the Academy. These include fault reporting, financial management and building maintenance routines.</a:t>
            </a:r>
          </a:p>
          <a:p>
            <a:pPr marL="354013" indent="-354013">
              <a:buClr>
                <a:srgbClr val="7030A0"/>
              </a:buClr>
              <a:buFont typeface="Wingdings 3" panose="05040102010807070707" pitchFamily="18" charset="2"/>
              <a:buChar char=""/>
            </a:pPr>
            <a:r>
              <a:rPr lang="en-US" sz="1660" dirty="0"/>
              <a:t>The SMT at the Academy has very little experience with the design and implementation of IT systems and so has recently employed an IT support technician who will be responsible for the design and building of the IT support systems within it</a:t>
            </a:r>
            <a:r>
              <a:rPr lang="en-US" sz="1660" dirty="0" smtClean="0"/>
              <a:t>.</a:t>
            </a:r>
          </a:p>
          <a:p>
            <a:pPr>
              <a:buClr>
                <a:srgbClr val="7030A0"/>
              </a:buClr>
            </a:pPr>
            <a:r>
              <a:rPr lang="en-US" sz="1660" b="1" dirty="0"/>
              <a:t>Progress Academy – IT system specification</a:t>
            </a:r>
          </a:p>
          <a:p>
            <a:pPr marL="354013" indent="-354013">
              <a:buClr>
                <a:srgbClr val="7030A0"/>
              </a:buClr>
              <a:buFont typeface="Wingdings 3" panose="05040102010807070707" pitchFamily="18" charset="2"/>
              <a:buChar char=""/>
            </a:pPr>
            <a:r>
              <a:rPr lang="en-US" sz="1660" dirty="0"/>
              <a:t>Progress Academy has stated the priority requirements that their IT system must have. These include:</a:t>
            </a:r>
          </a:p>
          <a:p>
            <a:pPr marL="811213" lvl="1" indent="-354013">
              <a:buClr>
                <a:srgbClr val="7030A0"/>
              </a:buClr>
              <a:buFont typeface="Wingdings" panose="05000000000000000000" pitchFamily="2" charset="2"/>
              <a:buChar char="§"/>
            </a:pPr>
            <a:r>
              <a:rPr lang="en-US" sz="1660" dirty="0" smtClean="0"/>
              <a:t>printing </a:t>
            </a:r>
            <a:r>
              <a:rPr lang="en-US" sz="1660" dirty="0"/>
              <a:t>documentation and scanning documents or images;</a:t>
            </a:r>
          </a:p>
          <a:p>
            <a:pPr marL="811213" lvl="1" indent="-354013">
              <a:buClr>
                <a:srgbClr val="7030A0"/>
              </a:buClr>
              <a:buFont typeface="Wingdings" panose="05000000000000000000" pitchFamily="2" charset="2"/>
              <a:buChar char="§"/>
            </a:pPr>
            <a:r>
              <a:rPr lang="en-US" sz="1660" dirty="0" smtClean="0"/>
              <a:t>storing </a:t>
            </a:r>
            <a:r>
              <a:rPr lang="en-US" sz="1660" dirty="0"/>
              <a:t>up to 500GB of information and images;</a:t>
            </a:r>
          </a:p>
          <a:p>
            <a:pPr marL="811213" lvl="1" indent="-354013">
              <a:buClr>
                <a:srgbClr val="7030A0"/>
              </a:buClr>
              <a:buFont typeface="Wingdings" panose="05000000000000000000" pitchFamily="2" charset="2"/>
              <a:buChar char="§"/>
            </a:pPr>
            <a:r>
              <a:rPr lang="en-US" sz="1660" dirty="0" smtClean="0"/>
              <a:t>transferring </a:t>
            </a:r>
            <a:r>
              <a:rPr lang="en-US" sz="1660" dirty="0"/>
              <a:t>data to hand held devices, e.g. tablets or laptops;</a:t>
            </a:r>
          </a:p>
          <a:p>
            <a:pPr marL="811213" lvl="1" indent="-354013">
              <a:buClr>
                <a:srgbClr val="7030A0"/>
              </a:buClr>
              <a:buFont typeface="Wingdings" panose="05000000000000000000" pitchFamily="2" charset="2"/>
              <a:buChar char="§"/>
            </a:pPr>
            <a:r>
              <a:rPr lang="en-US" sz="1660" dirty="0" smtClean="0"/>
              <a:t>specialist </a:t>
            </a:r>
            <a:r>
              <a:rPr lang="en-US" sz="1660" dirty="0"/>
              <a:t>display devices where appropriate;</a:t>
            </a:r>
          </a:p>
          <a:p>
            <a:pPr marL="811213" lvl="1" indent="-354013">
              <a:buClr>
                <a:srgbClr val="7030A0"/>
              </a:buClr>
              <a:buFont typeface="Wingdings" panose="05000000000000000000" pitchFamily="2" charset="2"/>
              <a:buChar char="§"/>
            </a:pPr>
            <a:r>
              <a:rPr lang="en-US" sz="1660" dirty="0" smtClean="0"/>
              <a:t>hosting </a:t>
            </a:r>
            <a:r>
              <a:rPr lang="en-US" sz="1660" dirty="0"/>
              <a:t>video conferencing;</a:t>
            </a:r>
          </a:p>
          <a:p>
            <a:pPr marL="811213" lvl="1" indent="-354013">
              <a:buClr>
                <a:srgbClr val="7030A0"/>
              </a:buClr>
              <a:buFont typeface="Wingdings" panose="05000000000000000000" pitchFamily="2" charset="2"/>
              <a:buChar char="§"/>
            </a:pPr>
            <a:r>
              <a:rPr lang="en-US" sz="1660" dirty="0" smtClean="0"/>
              <a:t>a </a:t>
            </a:r>
            <a:r>
              <a:rPr lang="en-US" sz="1660" dirty="0"/>
              <a:t>simple and easy to use graphical user interface;</a:t>
            </a:r>
          </a:p>
          <a:p>
            <a:pPr marL="811213" lvl="1" indent="-354013">
              <a:buClr>
                <a:srgbClr val="7030A0"/>
              </a:buClr>
              <a:buFont typeface="Wingdings" panose="05000000000000000000" pitchFamily="2" charset="2"/>
              <a:buChar char="§"/>
            </a:pPr>
            <a:r>
              <a:rPr lang="en-US" sz="1660" dirty="0" smtClean="0"/>
              <a:t>networking </a:t>
            </a:r>
            <a:r>
              <a:rPr lang="en-US" sz="1660" dirty="0"/>
              <a:t>functionality to enable files transfer and sharing;</a:t>
            </a:r>
          </a:p>
          <a:p>
            <a:pPr marL="811213" lvl="1" indent="-354013">
              <a:buClr>
                <a:srgbClr val="7030A0"/>
              </a:buClr>
              <a:buFont typeface="Wingdings" panose="05000000000000000000" pitchFamily="2" charset="2"/>
              <a:buChar char="§"/>
            </a:pPr>
            <a:r>
              <a:rPr lang="en-US" sz="1660" dirty="0" smtClean="0"/>
              <a:t>a </a:t>
            </a:r>
            <a:r>
              <a:rPr lang="en-US" sz="1660" dirty="0"/>
              <a:t>range of suitable software applications appropriate for teaching staff and students;</a:t>
            </a:r>
          </a:p>
          <a:p>
            <a:pPr marL="811213" lvl="1" indent="-354013">
              <a:buClr>
                <a:srgbClr val="7030A0"/>
              </a:buClr>
              <a:buFont typeface="Wingdings" panose="05000000000000000000" pitchFamily="2" charset="2"/>
              <a:buChar char="§"/>
            </a:pPr>
            <a:r>
              <a:rPr lang="en-US" sz="1660" dirty="0" smtClean="0"/>
              <a:t>internet </a:t>
            </a:r>
            <a:r>
              <a:rPr lang="en-US" sz="1660" dirty="0"/>
              <a:t>access including appropriate security measures;</a:t>
            </a:r>
          </a:p>
          <a:p>
            <a:pPr marL="811213" lvl="1" indent="-354013">
              <a:buClr>
                <a:srgbClr val="7030A0"/>
              </a:buClr>
              <a:buFont typeface="Wingdings" panose="05000000000000000000" pitchFamily="2" charset="2"/>
              <a:buChar char="§"/>
            </a:pPr>
            <a:r>
              <a:rPr lang="en-US" sz="1660" dirty="0" smtClean="0"/>
              <a:t>authorised </a:t>
            </a:r>
            <a:r>
              <a:rPr lang="en-US" sz="1660" dirty="0"/>
              <a:t>user only access;</a:t>
            </a:r>
          </a:p>
          <a:p>
            <a:pPr marL="811213" lvl="1" indent="-354013">
              <a:buClr>
                <a:srgbClr val="7030A0"/>
              </a:buClr>
              <a:buFont typeface="Wingdings" panose="05000000000000000000" pitchFamily="2" charset="2"/>
              <a:buChar char="§"/>
            </a:pPr>
            <a:r>
              <a:rPr lang="en-US" sz="1660" dirty="0" smtClean="0"/>
              <a:t>appropriate </a:t>
            </a:r>
            <a:r>
              <a:rPr lang="en-US" sz="1660" dirty="0"/>
              <a:t>backup and recovery systems.</a:t>
            </a:r>
            <a:endParaRPr lang="en-US" sz="1660" dirty="0" smtClean="0"/>
          </a:p>
        </p:txBody>
      </p:sp>
    </p:spTree>
    <p:extLst>
      <p:ext uri="{BB962C8B-B14F-4D97-AF65-F5344CB8AC3E}">
        <p14:creationId xmlns:p14="http://schemas.microsoft.com/office/powerpoint/2010/main" val="165214485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sz="4800" dirty="0" smtClean="0"/>
              <a:t>P2.1 – IT System Proposal</a:t>
            </a:r>
            <a:endParaRPr lang="en-GB" b="1" dirty="0" smtClean="0"/>
          </a:p>
        </p:txBody>
      </p:sp>
      <p:sp>
        <p:nvSpPr>
          <p:cNvPr id="2" name="Rectangle 1"/>
          <p:cNvSpPr/>
          <p:nvPr/>
        </p:nvSpPr>
        <p:spPr>
          <a:xfrm>
            <a:off x="194565" y="1052736"/>
            <a:ext cx="6609683" cy="5573834"/>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20" dirty="0" smtClean="0"/>
              <a:t>The </a:t>
            </a:r>
            <a:r>
              <a:rPr lang="en-US" sz="1620" dirty="0"/>
              <a:t>current systems in the academy are paper-based but the Academy would like to reduce the errors and environmental impact of paper-based systems through the use of </a:t>
            </a:r>
            <a:r>
              <a:rPr lang="en-US" sz="1620" dirty="0" smtClean="0"/>
              <a:t>automation. The </a:t>
            </a:r>
            <a:r>
              <a:rPr lang="en-US" sz="1620" dirty="0"/>
              <a:t>Academy has identified three priority systems that require immediate </a:t>
            </a:r>
            <a:r>
              <a:rPr lang="en-US" sz="1620" dirty="0" smtClean="0"/>
              <a:t>automation.</a:t>
            </a:r>
          </a:p>
          <a:p>
            <a:pPr marL="354013" indent="-354013">
              <a:buClr>
                <a:srgbClr val="7030A0"/>
              </a:buClr>
              <a:buFont typeface="Wingdings 3" panose="05040102010807070707" pitchFamily="18" charset="2"/>
              <a:buChar char=""/>
            </a:pPr>
            <a:r>
              <a:rPr lang="en-US" sz="1620" dirty="0"/>
              <a:t>You will need to clearly identify the business requirements that must be considered to ensure the suitability of your IT system. Your proposal should include cost, security and recovery methods.</a:t>
            </a:r>
          </a:p>
          <a:p>
            <a:pPr marL="354013" indent="-354013">
              <a:buClr>
                <a:srgbClr val="7030A0"/>
              </a:buClr>
              <a:buFont typeface="Wingdings 3" panose="05040102010807070707" pitchFamily="18" charset="2"/>
              <a:buChar char=""/>
            </a:pPr>
            <a:r>
              <a:rPr lang="en-US" sz="1620" dirty="0"/>
              <a:t>Your proposed IT system will be presented to the client (the Progress Academy SMT) for approval and so you will need to clearly explain how your proposed IT system will be ‘fit for purpose’ and suitable for the end users i.e. the teaching staff</a:t>
            </a:r>
            <a:r>
              <a:rPr lang="en-US" sz="1620" dirty="0" smtClean="0"/>
              <a:t>.</a:t>
            </a:r>
          </a:p>
          <a:p>
            <a:pPr marL="354013" indent="-354013">
              <a:buClr>
                <a:srgbClr val="7030A0"/>
              </a:buClr>
              <a:buFont typeface="Wingdings 3" panose="05040102010807070707" pitchFamily="18" charset="2"/>
              <a:buChar char=""/>
            </a:pPr>
            <a:r>
              <a:rPr lang="en-US" sz="1620" dirty="0" smtClean="0"/>
              <a:t>For this task you are to create a project proposal that includes hardware and software that solves the following issues. See following slides for the needs and expectations.</a:t>
            </a:r>
          </a:p>
          <a:p>
            <a:pPr marL="811213" lvl="1" indent="-354013">
              <a:buClr>
                <a:srgbClr val="7030A0"/>
              </a:buClr>
              <a:buFont typeface="Wingdings 3" panose="05040102010807070707" pitchFamily="18" charset="2"/>
              <a:buChar char=""/>
            </a:pPr>
            <a:r>
              <a:rPr lang="en-US" sz="1620" dirty="0" smtClean="0"/>
              <a:t>The </a:t>
            </a:r>
            <a:r>
              <a:rPr lang="en-US" sz="1620" dirty="0"/>
              <a:t>student registration </a:t>
            </a:r>
            <a:r>
              <a:rPr lang="en-US" sz="1620" dirty="0" smtClean="0"/>
              <a:t>system – Research </a:t>
            </a:r>
          </a:p>
          <a:p>
            <a:pPr marL="811213" lvl="1" indent="-354013">
              <a:buClr>
                <a:srgbClr val="7030A0"/>
              </a:buClr>
              <a:buFont typeface="Wingdings 3" panose="05040102010807070707" pitchFamily="18" charset="2"/>
              <a:buChar char=""/>
            </a:pPr>
            <a:r>
              <a:rPr lang="en-US" sz="1620" dirty="0"/>
              <a:t>T</a:t>
            </a:r>
            <a:r>
              <a:rPr lang="en-US" sz="1620" dirty="0" smtClean="0"/>
              <a:t>he </a:t>
            </a:r>
            <a:r>
              <a:rPr lang="en-US" sz="1620" dirty="0"/>
              <a:t>monitoring of student grades </a:t>
            </a:r>
            <a:r>
              <a:rPr lang="en-US" sz="1620" dirty="0" smtClean="0"/>
              <a:t>- </a:t>
            </a:r>
          </a:p>
          <a:p>
            <a:pPr marL="811213" lvl="1" indent="-354013">
              <a:buClr>
                <a:srgbClr val="7030A0"/>
              </a:buClr>
              <a:buFont typeface="Wingdings 3" panose="05040102010807070707" pitchFamily="18" charset="2"/>
              <a:buChar char=""/>
            </a:pPr>
            <a:r>
              <a:rPr lang="en-US" sz="1620" dirty="0" smtClean="0"/>
              <a:t>The </a:t>
            </a:r>
            <a:r>
              <a:rPr lang="en-US" sz="1620" dirty="0"/>
              <a:t>control of stock and resources in the Academy e.g. paper, pens and </a:t>
            </a:r>
            <a:r>
              <a:rPr lang="en-US" sz="1620" dirty="0" smtClean="0"/>
              <a:t>equipment</a:t>
            </a:r>
            <a:r>
              <a:rPr lang="en-US" sz="1620" dirty="0"/>
              <a:t> </a:t>
            </a:r>
            <a:r>
              <a:rPr lang="en-US" sz="1620" dirty="0" smtClean="0"/>
              <a:t>- </a:t>
            </a:r>
          </a:p>
          <a:p>
            <a:pPr>
              <a:buClr>
                <a:srgbClr val="00B050"/>
              </a:buClr>
              <a:buSzPct val="68000"/>
              <a:tabLst>
                <a:tab pos="1792288" algn="l"/>
                <a:tab pos="3230563" algn="l"/>
                <a:tab pos="4668838" algn="l"/>
                <a:tab pos="6096000" algn="l"/>
              </a:tabLst>
            </a:pPr>
            <a:r>
              <a:rPr lang="en-US" sz="1620" b="1" dirty="0" smtClean="0">
                <a:solidFill>
                  <a:srgbClr val="FF0000"/>
                </a:solidFill>
              </a:rPr>
              <a:t>P2.1 – Task 01 -</a:t>
            </a:r>
            <a:r>
              <a:rPr lang="en-US" sz="1620" dirty="0" smtClean="0">
                <a:solidFill>
                  <a:srgbClr val="FF0000"/>
                </a:solidFill>
              </a:rPr>
              <a:t>  </a:t>
            </a:r>
            <a:r>
              <a:rPr lang="en-US" sz="1620" dirty="0">
                <a:solidFill>
                  <a:srgbClr val="FF0000"/>
                </a:solidFill>
              </a:rPr>
              <a:t>Propose an IT system to meet specified business </a:t>
            </a:r>
            <a:r>
              <a:rPr lang="en-US" sz="1620" dirty="0" smtClean="0">
                <a:solidFill>
                  <a:srgbClr val="FF0000"/>
                </a:solidFill>
              </a:rPr>
              <a:t>needs of </a:t>
            </a:r>
            <a:r>
              <a:rPr lang="en-US" sz="1600" dirty="0" smtClean="0">
                <a:solidFill>
                  <a:srgbClr val="FF0000"/>
                </a:solidFill>
                <a:latin typeface="Arial" panose="020B0604020202020204" pitchFamily="34" charset="0"/>
                <a:cs typeface="Arial" panose="020B0604020202020204" pitchFamily="34" charset="0"/>
              </a:rPr>
              <a:t>purpose, viability, intended users, cost, hardware </a:t>
            </a:r>
            <a:r>
              <a:rPr lang="en-US" sz="1600" dirty="0">
                <a:solidFill>
                  <a:srgbClr val="FF0000"/>
                </a:solidFill>
                <a:latin typeface="Arial" panose="020B0604020202020204" pitchFamily="34" charset="0"/>
                <a:cs typeface="Arial" panose="020B0604020202020204" pitchFamily="34" charset="0"/>
              </a:rPr>
              <a:t>and software </a:t>
            </a:r>
            <a:r>
              <a:rPr lang="en-US" sz="1600" dirty="0" smtClean="0">
                <a:solidFill>
                  <a:srgbClr val="FF0000"/>
                </a:solidFill>
                <a:latin typeface="Arial" panose="020B0604020202020204" pitchFamily="34" charset="0"/>
                <a:cs typeface="Arial" panose="020B0604020202020204" pitchFamily="34" charset="0"/>
              </a:rPr>
              <a:t>equipment, security, recovery.</a:t>
            </a:r>
            <a:endParaRPr lang="en-GB" sz="1600" dirty="0">
              <a:solidFill>
                <a:srgbClr val="FF0000"/>
              </a:solidFill>
              <a:latin typeface="Arial" panose="020B0604020202020204" pitchFamily="34" charset="0"/>
              <a:cs typeface="Arial" panose="020B0604020202020204" pitchFamily="34" charset="0"/>
            </a:endParaRPr>
          </a:p>
        </p:txBody>
      </p:sp>
      <p:pic>
        <p:nvPicPr>
          <p:cNvPr id="1026" name="Picture 2" descr="Image result for student management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04248" y="1064576"/>
            <a:ext cx="2088232" cy="14513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tudent management syste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9" y="2634000"/>
            <a:ext cx="2088232" cy="148268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student management syste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04248" y="4234711"/>
            <a:ext cx="2088232" cy="167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020826"/>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565" y="1052736"/>
            <a:ext cx="6465667" cy="5967788"/>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60" b="1" dirty="0" smtClean="0"/>
              <a:t>The student registration system </a:t>
            </a:r>
            <a:r>
              <a:rPr lang="en-US" sz="1660" dirty="0" smtClean="0"/>
              <a:t>– All students in schools in the UK need to attend a certain number of days and this attendance level needs to be monitored. It is a very specific and necessary thing. Without student attendance tracking, students will skip days without reason or parental consent. A school system needs to track the number of attended days and possibly be able to contact parents when the number drops. </a:t>
            </a:r>
          </a:p>
          <a:p>
            <a:pPr marL="354013" indent="-354013">
              <a:buClr>
                <a:srgbClr val="7030A0"/>
              </a:buClr>
              <a:buFont typeface="Wingdings 3" panose="05040102010807070707" pitchFamily="18" charset="2"/>
              <a:buChar char=""/>
            </a:pPr>
            <a:r>
              <a:rPr lang="en-US" sz="1660" b="1" dirty="0"/>
              <a:t>T</a:t>
            </a:r>
            <a:r>
              <a:rPr lang="en-US" sz="1660" b="1" dirty="0" smtClean="0"/>
              <a:t>he </a:t>
            </a:r>
            <a:r>
              <a:rPr lang="en-US" sz="1660" b="1" dirty="0"/>
              <a:t>monitoring of student grades </a:t>
            </a:r>
            <a:r>
              <a:rPr lang="en-US" sz="1660" dirty="0" smtClean="0"/>
              <a:t>– Tracking student grades is not essential but is useful, to track grades over time and across subjects allows schools to put measures in place in order to improve these grades. Schools are all about progressing student education. To interpret and deal with issues is essential for that.</a:t>
            </a:r>
          </a:p>
          <a:p>
            <a:pPr marL="354013" indent="-354013">
              <a:buClr>
                <a:srgbClr val="7030A0"/>
              </a:buClr>
              <a:buFont typeface="Wingdings 3" panose="05040102010807070707" pitchFamily="18" charset="2"/>
              <a:buChar char=""/>
            </a:pPr>
            <a:r>
              <a:rPr lang="en-US" sz="1660" b="1" dirty="0" smtClean="0"/>
              <a:t>The </a:t>
            </a:r>
            <a:r>
              <a:rPr lang="en-US" sz="1660" b="1" dirty="0"/>
              <a:t>control of stock and resources</a:t>
            </a:r>
            <a:r>
              <a:rPr lang="en-US" sz="1660" dirty="0"/>
              <a:t> in the Academy e.g. paper, pens and </a:t>
            </a:r>
            <a:r>
              <a:rPr lang="en-US" sz="1660" dirty="0" smtClean="0"/>
              <a:t>equipment</a:t>
            </a:r>
            <a:r>
              <a:rPr lang="en-US" sz="1660" dirty="0"/>
              <a:t> </a:t>
            </a:r>
            <a:r>
              <a:rPr lang="en-US" sz="1660" dirty="0" smtClean="0"/>
              <a:t>– Anything that requires money to be spent needs to be tracked, the risk of theft, loss, or over spending is something schools deal with all the time and an accounts tracking system manages that risk. Tracking stationary orders, tracking capital purchases, tracking equipment spends and budgets in schools usually runs through the school management system, an essential tool for tracking orders.</a:t>
            </a:r>
          </a:p>
          <a:p>
            <a:pPr marL="354013" indent="-354013">
              <a:buClr>
                <a:srgbClr val="7030A0"/>
              </a:buClr>
              <a:buFont typeface="Wingdings 3" panose="05040102010807070707" pitchFamily="18" charset="2"/>
              <a:buChar char=""/>
            </a:pPr>
            <a:endParaRPr lang="en-US" sz="1660" dirty="0" smtClean="0"/>
          </a:p>
        </p:txBody>
      </p:sp>
      <p:pic>
        <p:nvPicPr>
          <p:cNvPr id="2050" name="Picture 2" descr="Image result for student registration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60232" y="1052736"/>
            <a:ext cx="2232248" cy="16677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ims grade track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200" r="50423" b="12673"/>
          <a:stretch/>
        </p:blipFill>
        <p:spPr bwMode="auto">
          <a:xfrm>
            <a:off x="6660232" y="2840974"/>
            <a:ext cx="2232248" cy="15961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chool management order track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4557585"/>
            <a:ext cx="2232248" cy="148668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0"/>
            <a:ext cx="7704856" cy="548680"/>
          </a:xfrm>
        </p:spPr>
        <p:txBody>
          <a:bodyPr>
            <a:noAutofit/>
          </a:bodyPr>
          <a:lstStyle/>
          <a:p>
            <a:r>
              <a:rPr lang="en-GB" sz="4800" dirty="0" smtClean="0"/>
              <a:t>P2.1 – IT System Proposal</a:t>
            </a:r>
            <a:endParaRPr lang="en-GB" b="1" dirty="0" smtClean="0"/>
          </a:p>
        </p:txBody>
      </p:sp>
    </p:spTree>
    <p:extLst>
      <p:ext uri="{BB962C8B-B14F-4D97-AF65-F5344CB8AC3E}">
        <p14:creationId xmlns:p14="http://schemas.microsoft.com/office/powerpoint/2010/main" val="374629714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www.w3.org/XML/1998/namespace"/>
    <ds:schemaRef ds:uri="http://purl.org/dc/term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73660</TotalTime>
  <Words>2248</Words>
  <Application>Microsoft Office PowerPoint</Application>
  <PresentationFormat>On-screen Show (4:3)</PresentationFormat>
  <Paragraphs>149</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Assessment Criteria</vt:lpstr>
      <vt:lpstr>Aim and Purpose</vt:lpstr>
      <vt:lpstr>PowerPoint Presentation</vt:lpstr>
      <vt:lpstr>PowerPoint Presentation</vt:lpstr>
      <vt:lpstr>Assignment Scenario</vt:lpstr>
      <vt:lpstr>Assignment Scenario</vt:lpstr>
      <vt:lpstr>P2.1 – IT System Proposal</vt:lpstr>
      <vt:lpstr>P2.1 – IT System Proposal</vt:lpstr>
      <vt:lpstr>P2.1 – IT System Proposal</vt:lpstr>
      <vt:lpstr>M1.1 – Meeting System Specification</vt:lpstr>
      <vt:lpstr>P2.2 – IT System Proposal Needs</vt:lpstr>
      <vt:lpstr>LO2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Know the common components of computer systems</dc:title>
  <dc:subject>eBusiness</dc:subject>
  <dc:creator>Enderoth</dc:creator>
  <cp:lastModifiedBy>Stephen Rafferty</cp:lastModifiedBy>
  <cp:revision>2014</cp:revision>
  <cp:lastPrinted>2014-01-22T18:25:48Z</cp:lastPrinted>
  <dcterms:created xsi:type="dcterms:W3CDTF">2008-03-12T11:01:44Z</dcterms:created>
  <dcterms:modified xsi:type="dcterms:W3CDTF">2018-07-11T11:28:25Z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